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78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uv.fr/fr/datasets/r/e88c6fda-1d09-42a0-a069-606d3259114e" TargetMode="External"/><Relationship Id="rId2" Type="http://schemas.openxmlformats.org/officeDocument/2006/relationships/hyperlink" Target="https://opendata.paris.fr/pages/ho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data.paris.fr/explore/dataset/marches-decouverts/download/?format=json&amp;timezone=Europe/Berlin%27" TargetMode="External"/><Relationship Id="rId4" Type="http://schemas.openxmlformats.org/officeDocument/2006/relationships/hyperlink" Target="https://opendata.paris.fr/explore/dataset/que-faire-a-paris-/export/?disjunctive.category&amp;disjunctive.tags&amp;disjunctive.address_zipcode&amp;disjunctive.address_city&amp;disjunctive.access_type&amp;disjunctive.price_type&amp;basemap=jawg.transports&amp;location=7,47.73195,2.4132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7F76C-05B7-8D4A-A05A-4F44E1E84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30" y="1908958"/>
            <a:ext cx="10470078" cy="2262781"/>
          </a:xfrm>
        </p:spPr>
        <p:txBody>
          <a:bodyPr/>
          <a:lstStyle/>
          <a:p>
            <a:r>
              <a:rPr lang="en-US" dirty="0"/>
              <a:t>Opening a Restaurant in Paris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36D010-2A31-704D-AF33-04725E718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712" y="4171739"/>
            <a:ext cx="8915399" cy="1126283"/>
          </a:xfrm>
        </p:spPr>
        <p:txBody>
          <a:bodyPr>
            <a:normAutofit/>
          </a:bodyPr>
          <a:lstStyle/>
          <a:p>
            <a:r>
              <a:rPr lang="en-US" sz="2000" dirty="0"/>
              <a:t>Finding the best location</a:t>
            </a:r>
          </a:p>
        </p:txBody>
      </p:sp>
    </p:spTree>
    <p:extLst>
      <p:ext uri="{BB962C8B-B14F-4D97-AF65-F5344CB8AC3E}">
        <p14:creationId xmlns:p14="http://schemas.microsoft.com/office/powerpoint/2010/main" val="145520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59EAD-7408-7045-B3E4-0BDBF135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0EABD1-C092-BB4C-AA9C-52776D61C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Location is trivial when opening a restaurant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 shortlist of the best location can be found through data clustering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Understand the catering market in Paris is essential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catering market differ from borough (arrondissement) to another and even from neighborhood to other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analysis will be : which are the best neighborhood for opening a resultant knowing the population , farmer markets and events organized in the area.</a:t>
            </a:r>
          </a:p>
        </p:txBody>
      </p:sp>
    </p:spTree>
    <p:extLst>
      <p:ext uri="{BB962C8B-B14F-4D97-AF65-F5344CB8AC3E}">
        <p14:creationId xmlns:p14="http://schemas.microsoft.com/office/powerpoint/2010/main" val="164552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58E09-A8D4-D84C-904B-A2F5B80E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Collection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70E74C-B18A-624D-8777-0AFCAC966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9413"/>
            <a:ext cx="8915400" cy="5296395"/>
          </a:xfrm>
        </p:spPr>
        <p:txBody>
          <a:bodyPr>
            <a:normAutofit/>
          </a:bodyPr>
          <a:lstStyle/>
          <a:p>
            <a:r>
              <a:rPr lang="en-US" dirty="0"/>
              <a:t>The data used is open source 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https://opendata.paris.fr/pages/home/</a:t>
            </a:r>
            <a:r>
              <a:rPr lang="en-US" dirty="0"/>
              <a:t>. </a:t>
            </a:r>
          </a:p>
          <a:p>
            <a:r>
              <a:rPr lang="en-US" b="1" dirty="0"/>
              <a:t>Borough and neighborhoods &amp; Population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https://www.data.gouv.fr/fr/datasets/r/e88c6fda-1d09-42a0-a069-606d3259114e</a:t>
            </a:r>
            <a:endParaRPr lang="en-US" dirty="0"/>
          </a:p>
          <a:p>
            <a:r>
              <a:rPr lang="en-US" b="1" dirty="0"/>
              <a:t>Events</a:t>
            </a:r>
            <a:r>
              <a:rPr lang="fr-FR" dirty="0"/>
              <a:t> :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u="sng" dirty="0">
                <a:hlinkClick r:id="rId4"/>
              </a:rPr>
              <a:t>https://opendata.paris.fr/explore/dataset/que-faire-a-paris-/export/?disjunctive.category&amp;disjunctive.tags&amp;disjunctive.address_zipcode&amp;disjunctive.address_city&amp;disjunctive.access_type&amp;disjunctive.price_type&amp;basemap=jawg.transports&amp;location=7,47.73195,2.41324</a:t>
            </a:r>
            <a:endParaRPr lang="en-US" u="sng" dirty="0"/>
          </a:p>
          <a:p>
            <a:r>
              <a:rPr lang="en-US" b="1" dirty="0"/>
              <a:t>Farmer markets</a:t>
            </a:r>
            <a:r>
              <a:rPr lang="fr-FR" b="1" dirty="0"/>
              <a:t> </a:t>
            </a:r>
          </a:p>
          <a:p>
            <a:pPr marL="0" indent="0">
              <a:buNone/>
            </a:pPr>
            <a:r>
              <a:rPr lang="fr-FR" u="sng" dirty="0">
                <a:hlinkClick r:id="rId5"/>
              </a:rPr>
              <a:t>https://opendata.paris.fr/explore/dataset/marches-decouverts/download/?format=json&amp;timezone=Europe/Berlin'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069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605EB-352A-D541-ACE4-A38156A5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approach -</a:t>
            </a:r>
            <a:r>
              <a:rPr lang="en-US" b="1" dirty="0"/>
              <a:t> Neighborhoods</a:t>
            </a:r>
            <a:r>
              <a:rPr lang="fr-FR" dirty="0"/>
              <a:t> –</a:t>
            </a:r>
            <a:br>
              <a:rPr lang="fr-FR" dirty="0"/>
            </a:b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4FE94-115F-E443-B125-301360F6C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04208"/>
            <a:ext cx="8915400" cy="3777622"/>
          </a:xfrm>
        </p:spPr>
        <p:txBody>
          <a:bodyPr/>
          <a:lstStyle/>
          <a:p>
            <a:r>
              <a:rPr lang="en-US" dirty="0"/>
              <a:t>The set of Paris’ neighborhood</a:t>
            </a:r>
          </a:p>
          <a:p>
            <a:r>
              <a:rPr lang="en-US" dirty="0"/>
              <a:t>there is the center of Paris , the inner circle , and the outer circle or what we call ( the first crown).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F46374-9A3D-A248-AE5C-3A6EFEB8FD4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6" y="2641680"/>
            <a:ext cx="8702035" cy="41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2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AAC86-2A7F-C248-9BBB-2C222756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approach -</a:t>
            </a:r>
            <a:r>
              <a:rPr lang="en-US" b="1" dirty="0"/>
              <a:t> Farmer markets </a:t>
            </a:r>
            <a:r>
              <a:rPr lang="fr-FR" dirty="0"/>
              <a:t> –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DAE38-E01B-444E-9ED0-90AED921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5455"/>
            <a:ext cx="8915400" cy="3777622"/>
          </a:xfrm>
        </p:spPr>
        <p:txBody>
          <a:bodyPr/>
          <a:lstStyle/>
          <a:p>
            <a:r>
              <a:rPr lang="en-US" dirty="0"/>
              <a:t>Analyze the area where farmer market are more dominant</a:t>
            </a:r>
            <a:r>
              <a:rPr lang="fr-FR" dirty="0"/>
              <a:t> </a:t>
            </a:r>
          </a:p>
          <a:p>
            <a:r>
              <a:rPr lang="en-US" dirty="0"/>
              <a:t>We can see that there is a high concentration on the 13th arrondissement. Actually it is the neared to </a:t>
            </a:r>
            <a:r>
              <a:rPr lang="en-US" dirty="0" err="1"/>
              <a:t>Rungis</a:t>
            </a:r>
            <a:r>
              <a:rPr lang="en-US" dirty="0"/>
              <a:t> market which might explain this observation. </a:t>
            </a:r>
            <a:r>
              <a:rPr lang="en-US" dirty="0" err="1"/>
              <a:t>Rungis</a:t>
            </a:r>
            <a:r>
              <a:rPr lang="en-US" dirty="0"/>
              <a:t> is one of the biggest market in Europe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428974-2C53-6941-B3CF-D54EBFBEB5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7" y="3002807"/>
            <a:ext cx="5451442" cy="34220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8132DF-7671-C940-9983-44A4FC571D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90" y="2979057"/>
            <a:ext cx="5570863" cy="34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AAC86-2A7F-C248-9BBB-2C222756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approach -</a:t>
            </a:r>
            <a:r>
              <a:rPr lang="en-US" b="1" dirty="0"/>
              <a:t> Events/activities </a:t>
            </a:r>
            <a:r>
              <a:rPr lang="fr-FR" dirty="0"/>
              <a:t>–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DAE38-E01B-444E-9ED0-90AED921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5455"/>
            <a:ext cx="8915400" cy="3777622"/>
          </a:xfrm>
        </p:spPr>
        <p:txBody>
          <a:bodyPr/>
          <a:lstStyle/>
          <a:p>
            <a:r>
              <a:rPr lang="en-US" dirty="0"/>
              <a:t>Much more events are organized in the 19</a:t>
            </a:r>
            <a:r>
              <a:rPr lang="en-US" baseline="30000" dirty="0"/>
              <a:t>th</a:t>
            </a:r>
            <a:r>
              <a:rPr lang="en-US" dirty="0"/>
              <a:t> arrondissement.</a:t>
            </a:r>
            <a:r>
              <a:rPr lang="fr-FR" dirty="0"/>
              <a:t> </a:t>
            </a:r>
          </a:p>
          <a:p>
            <a:r>
              <a:rPr lang="en-US" dirty="0"/>
              <a:t>As for the first conclusion, the density is on the outer circle , but in this case more on the north of Paris. We start sensing a certain trend</a:t>
            </a:r>
            <a:r>
              <a:rPr lang="fr-FR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C88F25-8F82-E04F-A14E-AAEECFB92E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5" y="2964398"/>
            <a:ext cx="5756910" cy="3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8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08779-826B-F941-9C4E-13C8AEDB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88B9B4-D271-F24E-980F-7F13AA39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k-means (3 clusters ) clustering algorithm we come to the following result </a:t>
            </a:r>
          </a:p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27B80B-0C25-F54F-ADE4-EB637AFE29E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0" y="2819415"/>
            <a:ext cx="5340605" cy="3439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7B5D77-CF6C-0B41-B1D0-DB5B704240BD}"/>
              </a:ext>
            </a:extLst>
          </p:cNvPr>
          <p:cNvSpPr/>
          <p:nvPr/>
        </p:nvSpPr>
        <p:spPr>
          <a:xfrm>
            <a:off x="6100626" y="2760873"/>
            <a:ext cx="493155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1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Cluster 0 is marked in red: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This cluster unites the neighborhoods with the highest number of restaurant , but with a low number of markets and not a very significant number of events held during the year. Probably if we used the density of tourism , we would understand the high number of restaurant.</a:t>
            </a:r>
            <a:endParaRPr lang="fr-F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US" sz="1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Cluster 1 is marked in purple :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This cluster reflects low population , but very high event density. most people goes around these areas to attend event during the year , which might drive up the customer flow and hence increase the number of dishes served.</a:t>
            </a:r>
            <a:endParaRPr lang="fr-F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Cluster 2 is marked in purple :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This cluster reflects a compromise between the three features. it is situated in area dense with population , adding the population movements coming for the events/activities and the advantages of having many markets. it seems it is the best areas to open a restaurant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034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C5593-3B4F-4642-877C-88D9B044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point of improvement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EE5FCF-91FA-244E-93AF-58663D3B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can say that the idea of investing in restaurant is more interesting around Paris rather than in the center of Paris. </a:t>
            </a:r>
          </a:p>
          <a:p>
            <a:r>
              <a:rPr lang="en-US" dirty="0"/>
              <a:t>The main reason is that population boosted by the movement generated by events and other activities is situated around Paris. </a:t>
            </a:r>
          </a:p>
          <a:p>
            <a:r>
              <a:rPr lang="en-US" dirty="0"/>
              <a:t>The competition is too harsh in the center of Paris.</a:t>
            </a:r>
            <a:endParaRPr lang="fr-FR" dirty="0"/>
          </a:p>
          <a:p>
            <a:r>
              <a:rPr lang="en-US" dirty="0"/>
              <a:t>This is just a small analysis on the location choice , other aspects could be added to this analysis such as the purchasing power of the population</a:t>
            </a:r>
          </a:p>
          <a:p>
            <a:r>
              <a:rPr lang="en-US" dirty="0"/>
              <a:t>The model can be improved using more pinpoint data to </a:t>
            </a:r>
            <a:r>
              <a:rPr lang="en-US"/>
              <a:t>our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90451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Brin</Template>
  <TotalTime>44</TotalTime>
  <Words>537</Words>
  <Application>Microsoft Macintosh PowerPoint</Application>
  <PresentationFormat>Grand écran</PresentationFormat>
  <Paragraphs>38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Times New Roman</vt:lpstr>
      <vt:lpstr>Wingdings</vt:lpstr>
      <vt:lpstr>Wingdings 3</vt:lpstr>
      <vt:lpstr>Brin</vt:lpstr>
      <vt:lpstr>Opening a Restaurant in Paris </vt:lpstr>
      <vt:lpstr>Introduction</vt:lpstr>
      <vt:lpstr>Data Collection</vt:lpstr>
      <vt:lpstr>Analytic approach - Neighborhoods – </vt:lpstr>
      <vt:lpstr>Analytic approach - Farmer markets  – </vt:lpstr>
      <vt:lpstr>Analytic approach - Events/activities – </vt:lpstr>
      <vt:lpstr>Results</vt:lpstr>
      <vt:lpstr>Conclusion &amp; point of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 Restaurant in Paris </dc:title>
  <dc:creator>Salah eddine KOUTA</dc:creator>
  <cp:lastModifiedBy>Salah eddine KOUTA</cp:lastModifiedBy>
  <cp:revision>6</cp:revision>
  <dcterms:created xsi:type="dcterms:W3CDTF">2020-04-27T13:57:37Z</dcterms:created>
  <dcterms:modified xsi:type="dcterms:W3CDTF">2020-04-27T14:41:48Z</dcterms:modified>
</cp:coreProperties>
</file>